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0" r:id="rId4"/>
    <p:sldId id="265" r:id="rId5"/>
    <p:sldId id="266" r:id="rId6"/>
    <p:sldId id="268" r:id="rId7"/>
    <p:sldId id="272" r:id="rId8"/>
    <p:sldId id="269" r:id="rId9"/>
    <p:sldId id="271" r:id="rId10"/>
    <p:sldId id="273" r:id="rId11"/>
    <p:sldId id="274" r:id="rId12"/>
    <p:sldId id="275" r:id="rId13"/>
    <p:sldId id="277" r:id="rId14"/>
    <p:sldId id="278" r:id="rId15"/>
    <p:sldId id="262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829"/>
    <a:srgbClr val="D67B02"/>
    <a:srgbClr val="255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4A12A-CF60-452A-8EFC-692A8CE0C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A11DF02-E582-45EC-ADBF-2B8F934BC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10935C-A798-496D-93DF-27599B9E8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5631-B1F1-4DDF-9F5F-E6AF586CD86B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DE7EF7-C367-47E4-954F-D00E2EDE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EBCB33-F9AC-4284-A9C5-6A37D4C7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0FDB-52AD-4880-AB3C-47948D8517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70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F70B8-48ED-4D1E-B577-844E9D2A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E32FF97-2635-489E-94AB-C33A61B26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FF54A6-3427-4C9D-846A-0A1A5E21B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5631-B1F1-4DDF-9F5F-E6AF586CD86B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0B9571-8BF3-4224-A6CE-7A24BEF1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0566DF-FE3D-469B-9DBE-94D3E646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0FDB-52AD-4880-AB3C-47948D8517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508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96C5008-AAC1-4408-995B-1C9C69F34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E7DA30A-C7F2-4BC2-9E71-94F2CF5EC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EF5EE3-8575-4DD9-ABE0-2F73C97FD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5631-B1F1-4DDF-9F5F-E6AF586CD86B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58F89F-E4F7-4271-AA36-4AA314B5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C1EABB-7508-4B6D-B6F2-EFC27B2B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0FDB-52AD-4880-AB3C-47948D8517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7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04324-4207-474B-9A26-90F147CC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D9463A-4BBA-479F-A26D-0EB72ED3F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997DDF-9368-4127-8CBA-BA915902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5631-B1F1-4DDF-9F5F-E6AF586CD86B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6C3484-6E6A-414E-BD6C-0C959937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E21159-14D8-4B4F-A018-124F039A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0FDB-52AD-4880-AB3C-47948D8517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27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9CBA0B-59AA-4282-9BA4-6BFC14BC5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065301-8B9F-4F8F-B434-40CC5B4DD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3AFDE9-7539-4094-A57A-07B606624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5631-B1F1-4DDF-9F5F-E6AF586CD86B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C7CB96-78EA-4AB7-B2FA-CD8C2E14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25DFD2-9F61-469B-9153-DDAEEC3F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0FDB-52AD-4880-AB3C-47948D8517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35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E3C7F-17C3-4045-986A-FD145207A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200061-0B5E-4D5B-9368-4E914DF70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0636D8-7F36-4852-B236-93ED0B977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2FECFF-8CD4-48D8-86C5-81EB30A71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5631-B1F1-4DDF-9F5F-E6AF586CD86B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BDC43A-53E8-4ACB-9DD5-57A881E5C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7B5C3E-B42A-496F-A132-99F8475E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0FDB-52AD-4880-AB3C-47948D8517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966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5C5A-0D0C-432A-AE98-D9EDFDCF8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DC964C-366C-4339-981E-9F0FFEA51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C04109-8944-40B0-B767-CD59747CC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F19E257-0544-4631-9954-EB5C8113D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D2D1902-833B-4C42-A62F-AFC82D451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2E6BD6B-2D0A-40FA-A2C3-BEF7AFB05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5631-B1F1-4DDF-9F5F-E6AF586CD86B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9433929-F09F-4406-99A9-B46FB9596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1663BFD-9398-4D12-AC9A-6BCB4FD1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0FDB-52AD-4880-AB3C-47948D8517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30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C2E121-FCCD-4A03-B0F7-591C0C13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001D85-67C9-4D95-A5C0-491FECB5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5631-B1F1-4DDF-9F5F-E6AF586CD86B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F950E19-8090-417E-A181-378B55BA6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F62953-222F-486D-95E5-95306C51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0FDB-52AD-4880-AB3C-47948D8517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57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5D177BD-A87C-47F1-BBDF-7C0349FC8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5631-B1F1-4DDF-9F5F-E6AF586CD86B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2610FAC-391A-4662-B8F0-4AD95E9A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0262FF-0AD5-4076-BC18-7071E201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0FDB-52AD-4880-AB3C-47948D8517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35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03BEA-B222-4FE4-ABCB-A30F72A89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24B4CE-0743-4CC6-A261-C49C4B0C7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B778A0-386A-4AAB-8A62-7E67F3048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8983575-3273-4019-87AA-FC769D2F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5631-B1F1-4DDF-9F5F-E6AF586CD86B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0B0015-EDCA-40CE-AC82-879C0FB8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3CE041-19AF-4C43-BB63-205AEE69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0FDB-52AD-4880-AB3C-47948D8517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01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73329-1E2C-4597-A9BC-0FA96EC6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2CA65B4-6EF2-474D-A450-B25E35BFD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E1FFA28-9F32-4940-A8FC-85C0D4C49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EBD7F15-18E9-4AE9-82D0-CF0757FA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5631-B1F1-4DDF-9F5F-E6AF586CD86B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8FCA32-67BA-4B54-9887-18BA8B82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997ACD-4052-4756-97F2-47B7F3BB2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0FDB-52AD-4880-AB3C-47948D8517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87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06C5984-339A-4471-8330-F9D26F35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FE4A4B-97E1-4EB9-BBD9-234ACA5FA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395F9C-F88B-4348-AD7D-1A2690BB2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D5631-B1F1-4DDF-9F5F-E6AF586CD86B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CD46D8-C9F7-4468-BF59-64C0BB635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F1BEF0-5125-4110-B29A-3C4F94C81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70FDB-52AD-4880-AB3C-47948D8517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97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A166096-42C9-4F94-9FEA-ED13F4BD1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1ACD437-B5B1-40D4-9EE9-0CDF396AD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" y="-17462"/>
            <a:ext cx="3048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47D1191-1C3B-41E6-81B2-0F4F86A969C6}"/>
              </a:ext>
            </a:extLst>
          </p:cNvPr>
          <p:cNvSpPr txBox="1"/>
          <p:nvPr/>
        </p:nvSpPr>
        <p:spPr>
          <a:xfrm>
            <a:off x="981308" y="4267812"/>
            <a:ext cx="105877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WELKOM</a:t>
            </a:r>
          </a:p>
          <a:p>
            <a:pPr algn="ctr"/>
            <a:endParaRPr lang="nl-NL" sz="36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nl-NL" sz="36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CARING FARMERS</a:t>
            </a:r>
          </a:p>
          <a:p>
            <a:pPr algn="ctr"/>
            <a:r>
              <a:rPr lang="nl-NL" sz="36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21 augustus 2020</a:t>
            </a:r>
            <a:endParaRPr lang="nl-NL" sz="20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3792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ABEF69F-B972-4FA5-9173-4F9F79AB8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42" r="1160" b="34558"/>
          <a:stretch/>
        </p:blipFill>
        <p:spPr>
          <a:xfrm>
            <a:off x="-1" y="5829300"/>
            <a:ext cx="12192001" cy="10287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09D5801-B340-4169-95A4-11195B19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" y="66889"/>
            <a:ext cx="2076144" cy="7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2C40B7D-7455-42D6-A85F-199ADA8A29F2}"/>
              </a:ext>
            </a:extLst>
          </p:cNvPr>
          <p:cNvSpPr txBox="1"/>
          <p:nvPr/>
        </p:nvSpPr>
        <p:spPr>
          <a:xfrm>
            <a:off x="2470485" y="1160266"/>
            <a:ext cx="7280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Wat er achter ons ligt: Over het verlies van grip.</a:t>
            </a: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F88BF-23D5-4E44-93F1-DD984044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398" y="948392"/>
            <a:ext cx="10571718" cy="514017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rgbClr val="25501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Wat doen we: leren van elkaar</a:t>
            </a:r>
            <a:br>
              <a:rPr lang="nl-NL" sz="2000" b="1" dirty="0">
                <a:solidFill>
                  <a:srgbClr val="4CA82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nl-NL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Samen in te vullen: agenda</a:t>
            </a:r>
          </a:p>
          <a:p>
            <a:pPr marL="0" indent="0" algn="ctr">
              <a:buNone/>
            </a:pPr>
            <a:endParaRPr lang="nl-NL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61037B8-FD33-C645-A5C5-1C9DAB0F0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57" y="455455"/>
            <a:ext cx="2430062" cy="528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44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ABEF69F-B972-4FA5-9173-4F9F79AB8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42" r="1160" b="34558"/>
          <a:stretch/>
        </p:blipFill>
        <p:spPr>
          <a:xfrm>
            <a:off x="-1" y="5829300"/>
            <a:ext cx="12192001" cy="10287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09D5801-B340-4169-95A4-11195B19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" y="66889"/>
            <a:ext cx="2076144" cy="7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2C40B7D-7455-42D6-A85F-199ADA8A29F2}"/>
              </a:ext>
            </a:extLst>
          </p:cNvPr>
          <p:cNvSpPr txBox="1"/>
          <p:nvPr/>
        </p:nvSpPr>
        <p:spPr>
          <a:xfrm>
            <a:off x="2470485" y="1160266"/>
            <a:ext cx="7280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Wat er achter ons ligt: Over het verlies van grip.</a:t>
            </a: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F88BF-23D5-4E44-93F1-DD984044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398" y="948392"/>
            <a:ext cx="10571718" cy="514017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rgbClr val="25501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Wat doen we: gevraagd en ongevraagd advies</a:t>
            </a:r>
            <a:br>
              <a:rPr lang="nl-NL" sz="2000" b="1" dirty="0">
                <a:solidFill>
                  <a:srgbClr val="4CA82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nl-NL" sz="20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Social</a:t>
            </a:r>
            <a:r>
              <a:rPr lang="nl-NL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 media, sinds januari 2020:</a:t>
            </a:r>
          </a:p>
          <a:p>
            <a:r>
              <a:rPr lang="nl-NL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Twitter: 	bijna 4.000 volgers</a:t>
            </a:r>
          </a:p>
          <a:p>
            <a:r>
              <a:rPr lang="nl-NL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Facebook: 	2.150 volgers</a:t>
            </a:r>
          </a:p>
          <a:p>
            <a:r>
              <a:rPr lang="nl-NL" sz="20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Linkedin</a:t>
            </a:r>
            <a:r>
              <a:rPr lang="nl-NL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:	660 volgers</a:t>
            </a: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nl-NL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Samen in te vullen: agenda</a:t>
            </a:r>
          </a:p>
          <a:p>
            <a:pPr marL="0" indent="0" algn="ctr">
              <a:buNone/>
            </a:pPr>
            <a:endParaRPr lang="nl-NL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25F4571-5EC1-334F-96F6-7BFBEA85D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455" y="423726"/>
            <a:ext cx="4793603" cy="54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49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ABEF69F-B972-4FA5-9173-4F9F79AB8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42" r="1160" b="34558"/>
          <a:stretch/>
        </p:blipFill>
        <p:spPr>
          <a:xfrm>
            <a:off x="-1" y="5829300"/>
            <a:ext cx="12192001" cy="10287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09D5801-B340-4169-95A4-11195B19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" y="66889"/>
            <a:ext cx="2076144" cy="7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2C40B7D-7455-42D6-A85F-199ADA8A29F2}"/>
              </a:ext>
            </a:extLst>
          </p:cNvPr>
          <p:cNvSpPr txBox="1"/>
          <p:nvPr/>
        </p:nvSpPr>
        <p:spPr>
          <a:xfrm>
            <a:off x="2470485" y="1160266"/>
            <a:ext cx="7280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Wat er achter ons ligt: Over het verlies van grip.</a:t>
            </a: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F88BF-23D5-4E44-93F1-DD984044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398" y="948392"/>
            <a:ext cx="10571718" cy="514017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rgbClr val="25501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Wat doen we: lobbyen</a:t>
            </a:r>
            <a:br>
              <a:rPr lang="nl-NL" sz="2000" b="1" dirty="0">
                <a:solidFill>
                  <a:srgbClr val="4CA82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Uitwerking kringlooplandbouw LNV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Uitwerking transitiefonds LNV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Voedselvisie met Imke de Boer (WUR)</a:t>
            </a:r>
          </a:p>
          <a:p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En o ja, Rutte even verteld dat er ook </a:t>
            </a:r>
            <a:b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heel leuke boeren zijn… </a:t>
            </a:r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  <a:sym typeface="Wingdings" pitchFamily="2" charset="2"/>
              </a:rPr>
              <a:t> </a:t>
            </a:r>
          </a:p>
          <a:p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  <a:sym typeface="Wingdings" pitchFamily="2" charset="2"/>
            </a:endParaRPr>
          </a:p>
          <a:p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  <a:sym typeface="Wingdings" pitchFamily="2" charset="2"/>
            </a:endParaRPr>
          </a:p>
          <a:p>
            <a:pPr marL="0" indent="0">
              <a:buNone/>
            </a:pP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  <a:sym typeface="Wingdings" pitchFamily="2" charset="2"/>
            </a:endParaRPr>
          </a:p>
          <a:p>
            <a:pPr marL="0" indent="0">
              <a:buNone/>
            </a:pPr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  <a:sym typeface="Wingdings" pitchFamily="2" charset="2"/>
              </a:rPr>
              <a:t>Nu niet op de agenda</a:t>
            </a: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86602C4-40D4-6842-B860-F8A64AE82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206" y="1160266"/>
            <a:ext cx="5692696" cy="412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96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ABEF69F-B972-4FA5-9173-4F9F79AB8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42" r="1160" b="34558"/>
          <a:stretch/>
        </p:blipFill>
        <p:spPr>
          <a:xfrm>
            <a:off x="-1" y="5829300"/>
            <a:ext cx="12192001" cy="10287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09D5801-B340-4169-95A4-11195B19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" y="66889"/>
            <a:ext cx="2076144" cy="7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2C40B7D-7455-42D6-A85F-199ADA8A29F2}"/>
              </a:ext>
            </a:extLst>
          </p:cNvPr>
          <p:cNvSpPr txBox="1"/>
          <p:nvPr/>
        </p:nvSpPr>
        <p:spPr>
          <a:xfrm>
            <a:off x="2470485" y="1160266"/>
            <a:ext cx="7280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Wat er achter ons ligt: Over het verlies van grip.</a:t>
            </a: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F88BF-23D5-4E44-93F1-DD984044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398" y="948392"/>
            <a:ext cx="10571718" cy="514017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>
              <a:buNone/>
            </a:pPr>
            <a:r>
              <a:rPr lang="nl-NL" sz="3600" b="1" dirty="0">
                <a:solidFill>
                  <a:srgbClr val="25501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En ja, we moeten het ook over geld hebben</a:t>
            </a:r>
            <a:br>
              <a:rPr lang="nl-NL" sz="3600" b="1" dirty="0">
                <a:solidFill>
                  <a:srgbClr val="4CA82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nl-NL" sz="36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  <a:sym typeface="Wingdings" pitchFamily="2" charset="2"/>
              </a:rPr>
              <a:t>Samen in te vullen: agenda</a:t>
            </a: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88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ABEF69F-B972-4FA5-9173-4F9F79AB8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42" r="1160" b="34558"/>
          <a:stretch/>
        </p:blipFill>
        <p:spPr>
          <a:xfrm>
            <a:off x="-1" y="5829300"/>
            <a:ext cx="12192001" cy="10287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09D5801-B340-4169-95A4-11195B19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" y="66889"/>
            <a:ext cx="2076144" cy="7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2C40B7D-7455-42D6-A85F-199ADA8A29F2}"/>
              </a:ext>
            </a:extLst>
          </p:cNvPr>
          <p:cNvSpPr txBox="1"/>
          <p:nvPr/>
        </p:nvSpPr>
        <p:spPr>
          <a:xfrm>
            <a:off x="2470485" y="1160266"/>
            <a:ext cx="7280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Wat er achter ons ligt: Over het verlies van grip.</a:t>
            </a: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F88BF-23D5-4E44-93F1-DD984044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399" y="914939"/>
            <a:ext cx="9627637" cy="435133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rgbClr val="25501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Programma</a:t>
            </a:r>
            <a:br>
              <a:rPr lang="nl-NL" sz="2000" b="1" dirty="0">
                <a:solidFill>
                  <a:srgbClr val="4CA82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Korte toelichting bomenactie</a:t>
            </a:r>
          </a:p>
          <a:p>
            <a:r>
              <a:rPr lang="nl-NL" sz="18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Caring</a:t>
            </a:r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 Farmers proeflocatie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Deltaplan Veehouderij, De Nederlandse Dierenbescherming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Uitwerking onderdelen </a:t>
            </a:r>
            <a:r>
              <a:rPr lang="nl-NL" sz="18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Caring</a:t>
            </a:r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 Farmers:</a:t>
            </a:r>
          </a:p>
          <a:p>
            <a:pPr lvl="1"/>
            <a:r>
              <a:rPr lang="nl-NL" sz="18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Financien</a:t>
            </a: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lvl="1"/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Leren van elkaar</a:t>
            </a:r>
          </a:p>
          <a:p>
            <a:pPr lvl="1"/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Communicatie</a:t>
            </a:r>
          </a:p>
          <a:p>
            <a:r>
              <a:rPr lang="nl-NL" sz="18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Those</a:t>
            </a:r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nl-NL" sz="18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Vegan</a:t>
            </a:r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 Cowboys – Jaap Korteweg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Borrel</a:t>
            </a:r>
          </a:p>
          <a:p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>
              <a:buNone/>
            </a:pPr>
            <a:r>
              <a:rPr lang="nl-NL" sz="2400" b="1" dirty="0">
                <a:solidFill>
                  <a:srgbClr val="25501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Waarschijnlijk is één middag te weinig…</a:t>
            </a:r>
            <a:endParaRPr lang="nl-NL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0600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5761722B-C0E9-9240-93F3-2FD955AAD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398" y="2386360"/>
            <a:ext cx="10571718" cy="317809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>
              <a:buNone/>
            </a:pPr>
            <a:r>
              <a:rPr lang="nl-NL" sz="3600" b="1" dirty="0">
                <a:solidFill>
                  <a:srgbClr val="25501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FIJNE EN LEERZAME DAG</a:t>
            </a:r>
            <a:br>
              <a:rPr lang="nl-NL" sz="3600" b="1" dirty="0">
                <a:solidFill>
                  <a:srgbClr val="4CA82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052" name="Picture 4" descr="Boy Griffioen">
            <a:extLst>
              <a:ext uri="{FF2B5EF4-FFF2-40B4-BE49-F238E27FC236}">
                <a16:creationId xmlns:a16="http://schemas.microsoft.com/office/drawing/2014/main" id="{151CEA30-377E-470A-8C0C-CD808D747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t="37354" r="-248" b="34473"/>
          <a:stretch/>
        </p:blipFill>
        <p:spPr bwMode="auto">
          <a:xfrm>
            <a:off x="1" y="8527"/>
            <a:ext cx="12264704" cy="298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09D5801-B340-4169-95A4-11195B19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41" y="0"/>
            <a:ext cx="2076144" cy="7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ABEF69F-B972-4FA5-9173-4F9F79AB8A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442" r="1160" b="34558"/>
          <a:stretch/>
        </p:blipFill>
        <p:spPr>
          <a:xfrm>
            <a:off x="-1" y="5829300"/>
            <a:ext cx="12192001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7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F88BF-23D5-4E44-93F1-DD984044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50" y="1160266"/>
            <a:ext cx="9627637" cy="435133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rgbClr val="25501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Het ontstaan</a:t>
            </a:r>
            <a:br>
              <a:rPr lang="nl-NL" sz="2000" b="1" dirty="0">
                <a:solidFill>
                  <a:srgbClr val="4CA82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>
              <a:buNone/>
            </a:pPr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Er was eens een klankbordgroep …</a:t>
            </a:r>
          </a:p>
          <a:p>
            <a:pPr marL="0" indent="0">
              <a:buNone/>
            </a:pP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ABEF69F-B972-4FA5-9173-4F9F79AB8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42" r="1160" b="34558"/>
          <a:stretch/>
        </p:blipFill>
        <p:spPr>
          <a:xfrm>
            <a:off x="-1" y="5829300"/>
            <a:ext cx="12192001" cy="10287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09D5801-B340-4169-95A4-11195B19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" y="66889"/>
            <a:ext cx="2076144" cy="7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2C40B7D-7455-42D6-A85F-199ADA8A29F2}"/>
              </a:ext>
            </a:extLst>
          </p:cNvPr>
          <p:cNvSpPr txBox="1"/>
          <p:nvPr/>
        </p:nvSpPr>
        <p:spPr>
          <a:xfrm>
            <a:off x="2470485" y="1160266"/>
            <a:ext cx="7280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Wat er achter ons ligt: Over het verlies van grip.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85884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ABEF69F-B972-4FA5-9173-4F9F79AB8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42" r="1160" b="34558"/>
          <a:stretch/>
        </p:blipFill>
        <p:spPr>
          <a:xfrm>
            <a:off x="-1" y="5829300"/>
            <a:ext cx="12192001" cy="10287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09D5801-B340-4169-95A4-11195B19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" y="66889"/>
            <a:ext cx="2076144" cy="7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2C40B7D-7455-42D6-A85F-199ADA8A29F2}"/>
              </a:ext>
            </a:extLst>
          </p:cNvPr>
          <p:cNvSpPr txBox="1"/>
          <p:nvPr/>
        </p:nvSpPr>
        <p:spPr>
          <a:xfrm>
            <a:off x="2470485" y="1160266"/>
            <a:ext cx="7280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Wat er achter ons ligt: Over het verlies van grip.</a:t>
            </a: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F88BF-23D5-4E44-93F1-DD984044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399" y="914939"/>
            <a:ext cx="9627637" cy="435133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rgbClr val="25501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Uitgangspunten</a:t>
            </a:r>
            <a:br>
              <a:rPr lang="nl-NL" sz="2000" b="1" dirty="0">
                <a:solidFill>
                  <a:srgbClr val="4CA82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Mensen, planten, bodem én dieren zijn één systeem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Kringlopen sluiten op zo’n klein mogelijke schaal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De bodem is de basis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Kunstmest en chemische bestrijdingsmiddelen gaan naar ‘0’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Zo min mogelijke productiedieren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Dieren erkennen als levende intelligente wezens met emoties en gevoelens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Beginnen waar de boer nu is en ieder jaar stappen zetten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Een merendeels plantaardige wereld is de toekomst</a:t>
            </a:r>
          </a:p>
          <a:p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>
              <a:buNone/>
            </a:pPr>
            <a:r>
              <a:rPr lang="nl-NL" sz="2400" b="1" dirty="0">
                <a:solidFill>
                  <a:srgbClr val="25501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Maar … we weten niet hoe</a:t>
            </a:r>
            <a:endParaRPr lang="nl-NL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140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F88BF-23D5-4E44-93F1-DD984044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49" y="837093"/>
            <a:ext cx="9627637" cy="435133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rgbClr val="25501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Stichting </a:t>
            </a:r>
            <a:r>
              <a:rPr lang="nl-NL" sz="2000" b="1" dirty="0" err="1">
                <a:solidFill>
                  <a:srgbClr val="25501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Caring</a:t>
            </a:r>
            <a:r>
              <a:rPr lang="nl-NL" sz="2000" b="1" dirty="0">
                <a:solidFill>
                  <a:srgbClr val="25501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Farmers</a:t>
            </a:r>
            <a:br>
              <a:rPr lang="nl-NL" sz="2000" b="1" dirty="0">
                <a:solidFill>
                  <a:srgbClr val="4CA82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ABEF69F-B972-4FA5-9173-4F9F79AB8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42" r="1160" b="34558"/>
          <a:stretch/>
        </p:blipFill>
        <p:spPr>
          <a:xfrm>
            <a:off x="-1" y="5829300"/>
            <a:ext cx="12192001" cy="10287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09D5801-B340-4169-95A4-11195B19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" y="66889"/>
            <a:ext cx="2076144" cy="7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CC4D6DB-CC29-8441-9FF7-6F417B2F2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49" y="2216535"/>
            <a:ext cx="8128000" cy="25527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DD7A83E-DDAE-6840-AEA3-D316EB6F7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709" y="3549414"/>
            <a:ext cx="2479442" cy="237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5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F88BF-23D5-4E44-93F1-DD984044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50" y="1160266"/>
            <a:ext cx="9627637" cy="435133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rgbClr val="25501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Het bestuur</a:t>
            </a:r>
            <a:br>
              <a:rPr lang="nl-NL" sz="2000" b="1" dirty="0">
                <a:solidFill>
                  <a:srgbClr val="4CA82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Secretaris:			Annette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Penningmeester:		Geert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Voorzitter:			Ruud</a:t>
            </a:r>
          </a:p>
          <a:p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nl-NL" sz="1800" b="1" dirty="0">
                <a:solidFill>
                  <a:srgbClr val="25501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Het bestuur</a:t>
            </a: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Vrouw van alles:		Hanneke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Financieel ondersteuner:		Jan</a:t>
            </a:r>
          </a:p>
          <a:p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ABEF69F-B972-4FA5-9173-4F9F79AB8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42" r="1160" b="34558"/>
          <a:stretch/>
        </p:blipFill>
        <p:spPr>
          <a:xfrm>
            <a:off x="-1" y="5829300"/>
            <a:ext cx="12192001" cy="10287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09D5801-B340-4169-95A4-11195B19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" y="66889"/>
            <a:ext cx="2076144" cy="7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2C40B7D-7455-42D6-A85F-199ADA8A29F2}"/>
              </a:ext>
            </a:extLst>
          </p:cNvPr>
          <p:cNvSpPr txBox="1"/>
          <p:nvPr/>
        </p:nvSpPr>
        <p:spPr>
          <a:xfrm>
            <a:off x="2470485" y="1160266"/>
            <a:ext cx="7280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Wat er achter ons ligt: Over het verlies van grip.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9150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ABEF69F-B972-4FA5-9173-4F9F79AB8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42" r="1160" b="34558"/>
          <a:stretch/>
        </p:blipFill>
        <p:spPr>
          <a:xfrm>
            <a:off x="-1" y="5829300"/>
            <a:ext cx="12192001" cy="10287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09D5801-B340-4169-95A4-11195B19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" y="66889"/>
            <a:ext cx="2076144" cy="7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2C40B7D-7455-42D6-A85F-199ADA8A29F2}"/>
              </a:ext>
            </a:extLst>
          </p:cNvPr>
          <p:cNvSpPr txBox="1"/>
          <p:nvPr/>
        </p:nvSpPr>
        <p:spPr>
          <a:xfrm>
            <a:off x="2470485" y="1160266"/>
            <a:ext cx="7280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Wat er achter ons ligt: Over het verlies van grip.</a:t>
            </a: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F88BF-23D5-4E44-93F1-DD984044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398" y="948392"/>
            <a:ext cx="10571718" cy="514017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rgbClr val="25501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Raad van Advies</a:t>
            </a:r>
            <a:br>
              <a:rPr lang="nl-NL" sz="2000" b="1" dirty="0">
                <a:solidFill>
                  <a:srgbClr val="4CA82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Toegezegd: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Politiek:					Anne Marie </a:t>
            </a:r>
            <a:r>
              <a:rPr lang="nl-NL" sz="18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Spierings</a:t>
            </a: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Duurzaamheid:					Maurits Groen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Wetenschap:					Imke de Boer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Dierenarts (zusterorganisatie </a:t>
            </a:r>
            <a:r>
              <a:rPr lang="nl-NL" sz="18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Caring</a:t>
            </a:r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 Vets):		Arabella Burgers</a:t>
            </a:r>
          </a:p>
          <a:p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Nog te vragen;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Ethiek:						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Boer:						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Consument:					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Humane gezondheidszorg:			</a:t>
            </a:r>
          </a:p>
        </p:txBody>
      </p:sp>
    </p:spTree>
    <p:extLst>
      <p:ext uri="{BB962C8B-B14F-4D97-AF65-F5344CB8AC3E}">
        <p14:creationId xmlns:p14="http://schemas.microsoft.com/office/powerpoint/2010/main" val="77876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ABEF69F-B972-4FA5-9173-4F9F79AB8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42" r="1160" b="34558"/>
          <a:stretch/>
        </p:blipFill>
        <p:spPr>
          <a:xfrm>
            <a:off x="-1" y="5829300"/>
            <a:ext cx="12192001" cy="10287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09D5801-B340-4169-95A4-11195B19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" y="66889"/>
            <a:ext cx="2076144" cy="7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2C40B7D-7455-42D6-A85F-199ADA8A29F2}"/>
              </a:ext>
            </a:extLst>
          </p:cNvPr>
          <p:cNvSpPr txBox="1"/>
          <p:nvPr/>
        </p:nvSpPr>
        <p:spPr>
          <a:xfrm>
            <a:off x="2470485" y="1160266"/>
            <a:ext cx="7280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Wat er achter ons ligt: Over het verlies van grip.</a:t>
            </a: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F88BF-23D5-4E44-93F1-DD984044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398" y="948392"/>
            <a:ext cx="10571718" cy="514017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rgbClr val="25501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Aanmeldingen</a:t>
            </a:r>
            <a:br>
              <a:rPr lang="nl-NL" sz="2000" b="1" dirty="0">
                <a:solidFill>
                  <a:srgbClr val="4CA82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>
              <a:buNone/>
            </a:pPr>
            <a:r>
              <a:rPr lang="nl-NL" b="1" dirty="0">
                <a:latin typeface="Leelawadee" panose="020B0502040204020203" pitchFamily="34" charset="-34"/>
                <a:cs typeface="Leelawadee" panose="020B0502040204020203" pitchFamily="34" charset="-34"/>
              </a:rPr>
              <a:t>204 boeren</a:t>
            </a:r>
          </a:p>
          <a:p>
            <a:pPr marL="0" indent="0" algn="ctr">
              <a:buNone/>
            </a:pP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>
              <a:buNone/>
            </a:pPr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11 organisaties</a:t>
            </a:r>
          </a:p>
          <a:p>
            <a:pPr marL="0" indent="0" algn="ctr">
              <a:buNone/>
            </a:pP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>
              <a:buNone/>
            </a:pPr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45 wetenschappers</a:t>
            </a:r>
          </a:p>
          <a:p>
            <a:pPr marL="0" indent="0" algn="ctr">
              <a:buNone/>
            </a:pP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>
              <a:buNone/>
            </a:pPr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57 ketenpartners</a:t>
            </a:r>
          </a:p>
          <a:p>
            <a:pPr marL="0" indent="0" algn="ctr">
              <a:buNone/>
            </a:pP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>
              <a:buNone/>
            </a:pPr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887 consumenten</a:t>
            </a:r>
          </a:p>
        </p:txBody>
      </p:sp>
    </p:spTree>
    <p:extLst>
      <p:ext uri="{BB962C8B-B14F-4D97-AF65-F5344CB8AC3E}">
        <p14:creationId xmlns:p14="http://schemas.microsoft.com/office/powerpoint/2010/main" val="100884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ABEF69F-B972-4FA5-9173-4F9F79AB8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42" r="1160" b="34558"/>
          <a:stretch/>
        </p:blipFill>
        <p:spPr>
          <a:xfrm>
            <a:off x="-1" y="5829300"/>
            <a:ext cx="12192001" cy="10287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09D5801-B340-4169-95A4-11195B19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" y="66889"/>
            <a:ext cx="2076144" cy="7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2C40B7D-7455-42D6-A85F-199ADA8A29F2}"/>
              </a:ext>
            </a:extLst>
          </p:cNvPr>
          <p:cNvSpPr txBox="1"/>
          <p:nvPr/>
        </p:nvSpPr>
        <p:spPr>
          <a:xfrm>
            <a:off x="2470485" y="1160266"/>
            <a:ext cx="7280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Wat er achter ons ligt: Over het verlies van grip.</a:t>
            </a: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F88BF-23D5-4E44-93F1-DD984044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398" y="948392"/>
            <a:ext cx="10571718" cy="514017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rgbClr val="25501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En dan …. De boeren</a:t>
            </a:r>
            <a:br>
              <a:rPr lang="nl-NL" sz="2000" b="1" dirty="0">
                <a:solidFill>
                  <a:srgbClr val="4CA82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1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>
              <a:buNone/>
            </a:pPr>
            <a:r>
              <a:rPr lang="nl-NL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Het moet </a:t>
            </a:r>
            <a:r>
              <a:rPr lang="nl-NL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ons</a:t>
            </a:r>
            <a:r>
              <a:rPr lang="nl-NL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 boerenverhaal worden!</a:t>
            </a:r>
          </a:p>
        </p:txBody>
      </p:sp>
    </p:spTree>
    <p:extLst>
      <p:ext uri="{BB962C8B-B14F-4D97-AF65-F5344CB8AC3E}">
        <p14:creationId xmlns:p14="http://schemas.microsoft.com/office/powerpoint/2010/main" val="241958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ABEF69F-B972-4FA5-9173-4F9F79AB8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42" r="1160" b="34558"/>
          <a:stretch/>
        </p:blipFill>
        <p:spPr>
          <a:xfrm>
            <a:off x="-1" y="5829300"/>
            <a:ext cx="12192001" cy="10287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09D5801-B340-4169-95A4-11195B19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" y="66889"/>
            <a:ext cx="2076144" cy="7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2C40B7D-7455-42D6-A85F-199ADA8A29F2}"/>
              </a:ext>
            </a:extLst>
          </p:cNvPr>
          <p:cNvSpPr txBox="1"/>
          <p:nvPr/>
        </p:nvSpPr>
        <p:spPr>
          <a:xfrm>
            <a:off x="2470485" y="1160266"/>
            <a:ext cx="7280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Wat er achter ons ligt: Over het verlies van grip.</a:t>
            </a: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F88BF-23D5-4E44-93F1-DD984044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398" y="948392"/>
            <a:ext cx="10571718" cy="514017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rgbClr val="25501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Wat doen we: </a:t>
            </a:r>
            <a:br>
              <a:rPr lang="nl-NL" sz="2000" b="1" dirty="0">
                <a:solidFill>
                  <a:srgbClr val="4CA82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endParaRPr lang="nl-NL" sz="2000" b="1" dirty="0">
              <a:solidFill>
                <a:srgbClr val="4CA829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Leren van elkaar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Gevraagd en ongevraagd advies geven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Lobbyen bij verschillende overheden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Verbinding tot stand brengen met consumenten e.a.</a:t>
            </a:r>
          </a:p>
          <a:p>
            <a:r>
              <a:rPr lang="nl-NL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Actieve bijdrage aan onderwijs</a:t>
            </a:r>
          </a:p>
        </p:txBody>
      </p:sp>
    </p:spTree>
    <p:extLst>
      <p:ext uri="{BB962C8B-B14F-4D97-AF65-F5344CB8AC3E}">
        <p14:creationId xmlns:p14="http://schemas.microsoft.com/office/powerpoint/2010/main" val="16521972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Application>Microsoft Office PowerPoint</Application>
  <PresentationFormat>Breedbeeld</PresentationFormat>
  <Paragraphs>155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Leelawadee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 onderzoek, kennis, informatie en wat wij nodig hebben</dc:title>
  <dc:creator>Geert van der Veer</dc:creator>
  <cp:lastModifiedBy>hannes vo</cp:lastModifiedBy>
  <cp:revision>40</cp:revision>
  <dcterms:created xsi:type="dcterms:W3CDTF">2020-08-20T06:22:27Z</dcterms:created>
  <dcterms:modified xsi:type="dcterms:W3CDTF">2020-09-06T15:02:14Z</dcterms:modified>
</cp:coreProperties>
</file>